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sldIdLst>
    <p:sldId id="256" r:id="rId2"/>
    <p:sldId id="296" r:id="rId3"/>
    <p:sldId id="293" r:id="rId4"/>
    <p:sldId id="292" r:id="rId5"/>
    <p:sldId id="294" r:id="rId6"/>
    <p:sldId id="295" r:id="rId7"/>
    <p:sldId id="297" r:id="rId8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2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2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2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2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2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52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52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52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52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719" autoAdjust="0"/>
    <p:restoredTop sz="93766" autoAdjust="0"/>
  </p:normalViewPr>
  <p:slideViewPr>
    <p:cSldViewPr>
      <p:cViewPr>
        <p:scale>
          <a:sx n="100" d="100"/>
          <a:sy n="100" d="100"/>
        </p:scale>
        <p:origin x="-252" y="-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 smtClean="0"/>
              <a:t>Haga clic para modificar el estilo de subtítulo del patrón</a:t>
            </a:r>
            <a:endParaRPr lang="es-MX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0EEC1B-B922-4603-B752-5678CB1484EF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80F51A-78DC-4AE3-90A5-EC5D4479A9A9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B41335-3C4C-40A6-BC5A-62EE7C6562AF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C4D1CD-BBA5-4C89-A499-C18197B94A8D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CD2721-3800-4BD7-83EE-6D4BC0A77C7F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91ADA5-709E-4C79-978E-A528C39C64E0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798005-49FE-4AA2-A0C5-5CC498A03579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6D4A90-9339-42EE-A32C-FF2442354CB8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DC3FE0-30DD-4620-B687-97CD87E336E2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6D418A-A636-484C-B12B-6A36CDAFED31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MX" noProof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2A04D5-CC6C-4B7D-8290-30BB809F7645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8" descr="pres datos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1588"/>
            <a:ext cx="9144000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4456A55B-9060-43B4-A809-714C7D436EF5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52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52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52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52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52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52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52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pitchFamily="52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4"/>
          <p:cNvSpPr>
            <a:spLocks noGrp="1" noChangeArrowheads="1"/>
          </p:cNvSpPr>
          <p:nvPr>
            <p:ph type="title"/>
          </p:nvPr>
        </p:nvSpPr>
        <p:spPr>
          <a:xfrm>
            <a:off x="899592" y="332656"/>
            <a:ext cx="7772400" cy="1143000"/>
          </a:xfrm>
        </p:spPr>
        <p:txBody>
          <a:bodyPr/>
          <a:lstStyle/>
          <a:p>
            <a:pPr eaLnBrk="1" hangingPunct="1"/>
            <a:r>
              <a:rPr lang="es-ES" sz="4300" dirty="0" smtClean="0"/>
              <a:t>Encuesta Post-Censal CENEC</a:t>
            </a:r>
          </a:p>
        </p:txBody>
      </p:sp>
      <p:sp>
        <p:nvSpPr>
          <p:cNvPr id="2051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827584" y="2275730"/>
            <a:ext cx="8137525" cy="4465638"/>
          </a:xfrm>
        </p:spPr>
        <p:txBody>
          <a:bodyPr/>
          <a:lstStyle/>
          <a:p>
            <a:pPr eaLnBrk="1" hangingPunct="1"/>
            <a:endParaRPr lang="es-MX" dirty="0" smtClean="0"/>
          </a:p>
          <a:p>
            <a:pPr algn="ctr" eaLnBrk="1" hangingPunct="1">
              <a:buFontTx/>
              <a:buNone/>
            </a:pPr>
            <a:r>
              <a:rPr lang="es-MX" dirty="0" smtClean="0">
                <a:solidFill>
                  <a:schemeClr val="bg2"/>
                </a:solidFill>
              </a:rPr>
              <a:t>“Indicadores de Cobertura”</a:t>
            </a:r>
          </a:p>
          <a:p>
            <a:pPr algn="ctr" eaLnBrk="1" hangingPunct="1">
              <a:buFontTx/>
              <a:buNone/>
            </a:pPr>
            <a:endParaRPr lang="es-MX" dirty="0" smtClean="0"/>
          </a:p>
          <a:p>
            <a:pPr algn="ctr" eaLnBrk="1" hangingPunct="1">
              <a:buFontTx/>
              <a:buNone/>
            </a:pPr>
            <a:endParaRPr lang="es-MX" dirty="0" smtClean="0"/>
          </a:p>
          <a:p>
            <a:pPr algn="ctr" eaLnBrk="1" hangingPunct="1">
              <a:buFontTx/>
              <a:buNone/>
            </a:pPr>
            <a:endParaRPr lang="es-MX" dirty="0" smtClean="0"/>
          </a:p>
          <a:p>
            <a:pPr eaLnBrk="1" hangingPunct="1">
              <a:buFontTx/>
              <a:buNone/>
            </a:pPr>
            <a:endParaRPr lang="es-MX" sz="2800" dirty="0" smtClean="0"/>
          </a:p>
          <a:p>
            <a:pPr eaLnBrk="1" hangingPunct="1">
              <a:buFontTx/>
              <a:buNone/>
            </a:pPr>
            <a:endParaRPr lang="es-MX" sz="2800" dirty="0" smtClean="0"/>
          </a:p>
          <a:p>
            <a:pPr eaLnBrk="1" hangingPunct="1">
              <a:buFontTx/>
              <a:buNone/>
            </a:pPr>
            <a:r>
              <a:rPr lang="es-MX" sz="2800" dirty="0" smtClean="0">
                <a:solidFill>
                  <a:schemeClr val="bg2"/>
                </a:solidFill>
              </a:rPr>
              <a:t>DECON, 2011</a:t>
            </a:r>
            <a:endParaRPr lang="es-ES" sz="2800" dirty="0" smtClean="0">
              <a:solidFill>
                <a:schemeClr val="bg2"/>
              </a:solidFill>
            </a:endParaRP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1960" y="1700808"/>
            <a:ext cx="1174061" cy="8181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1 Título"/>
          <p:cNvSpPr>
            <a:spLocks noGrp="1"/>
          </p:cNvSpPr>
          <p:nvPr>
            <p:ph type="title" idx="4294967295"/>
          </p:nvPr>
        </p:nvSpPr>
        <p:spPr>
          <a:xfrm>
            <a:off x="683568" y="332656"/>
            <a:ext cx="7772400" cy="1143000"/>
          </a:xfrm>
        </p:spPr>
        <p:txBody>
          <a:bodyPr lIns="45720" rIns="45720"/>
          <a:lstStyle/>
          <a:p>
            <a:pPr eaLnBrk="1" hangingPunct="1"/>
            <a:r>
              <a:rPr lang="es-ES" dirty="0" smtClean="0">
                <a:solidFill>
                  <a:srgbClr val="990033"/>
                </a:solidFill>
              </a:rPr>
              <a:t>Encuesta Post-Censal CENEC</a:t>
            </a:r>
            <a:endParaRPr lang="es-EC" dirty="0" smtClean="0">
              <a:solidFill>
                <a:srgbClr val="990033"/>
              </a:solidFill>
            </a:endParaRPr>
          </a:p>
        </p:txBody>
      </p:sp>
      <p:sp>
        <p:nvSpPr>
          <p:cNvPr id="4099" name="2 Marcador de contenido"/>
          <p:cNvSpPr>
            <a:spLocks noGrp="1"/>
          </p:cNvSpPr>
          <p:nvPr>
            <p:ph idx="4294967295"/>
          </p:nvPr>
        </p:nvSpPr>
        <p:spPr>
          <a:xfrm>
            <a:off x="683568" y="836712"/>
            <a:ext cx="7772400" cy="5187280"/>
          </a:xfrm>
        </p:spPr>
        <p:txBody>
          <a:bodyPr/>
          <a:lstStyle/>
          <a:p>
            <a:pPr eaLnBrk="1" hangingPunct="1">
              <a:buNone/>
            </a:pPr>
            <a:endParaRPr lang="es-EC" b="1" dirty="0" smtClean="0"/>
          </a:p>
          <a:p>
            <a:pPr eaLnBrk="1" hangingPunct="1"/>
            <a:endParaRPr lang="es-EC" sz="2000" b="1" dirty="0" smtClean="0"/>
          </a:p>
          <a:p>
            <a:pPr eaLnBrk="1" hangingPunct="1"/>
            <a:r>
              <a:rPr lang="es-EC" sz="2000" b="1" dirty="0" smtClean="0"/>
              <a:t>¿Qué es?</a:t>
            </a:r>
          </a:p>
          <a:p>
            <a:pPr eaLnBrk="1" hangingPunct="1">
              <a:buNone/>
            </a:pPr>
            <a:r>
              <a:rPr lang="es-EC" sz="2000" b="1" dirty="0" smtClean="0"/>
              <a:t>	</a:t>
            </a:r>
            <a:r>
              <a:rPr lang="es-ES" sz="2000" dirty="0" smtClean="0"/>
              <a:t>Es una reenumeración completa de una muestra representativa del Censo Económico 2010, seguida por un matching de cada establecimiento con la información del censo, con propósitos de analizar la cobertura y calidad del mismo.  </a:t>
            </a:r>
          </a:p>
          <a:p>
            <a:pPr eaLnBrk="1" hangingPunct="1">
              <a:buNone/>
            </a:pPr>
            <a:endParaRPr lang="es-EC" sz="2000" dirty="0" smtClean="0"/>
          </a:p>
          <a:p>
            <a:pPr eaLnBrk="1" hangingPunct="1"/>
            <a:r>
              <a:rPr lang="es-EC" sz="2000" b="1" dirty="0" smtClean="0"/>
              <a:t>¿Para qué sirve?</a:t>
            </a:r>
          </a:p>
          <a:p>
            <a:pPr eaLnBrk="1" hangingPunct="1">
              <a:buNone/>
            </a:pPr>
            <a:r>
              <a:rPr lang="es-EC" sz="2000" b="1" dirty="0" smtClean="0"/>
              <a:t>	</a:t>
            </a:r>
            <a:r>
              <a:rPr lang="es-EC" sz="2000" dirty="0" smtClean="0"/>
              <a:t>Para</a:t>
            </a:r>
            <a:r>
              <a:rPr lang="es-EC" sz="2000" b="1" dirty="0" smtClean="0"/>
              <a:t> </a:t>
            </a:r>
            <a:r>
              <a:rPr lang="es-ES" sz="2000" dirty="0" smtClean="0"/>
              <a:t>evaluar la magnitud y dirección de los errores, para presentar al usuario la confiabilidad, precisión así como limitaciones de dicha investigación. </a:t>
            </a:r>
            <a:endParaRPr lang="es-EC" sz="2000" b="1" dirty="0" smtClean="0"/>
          </a:p>
          <a:p>
            <a:pPr eaLnBrk="1" hangingPunct="1">
              <a:buNone/>
            </a:pPr>
            <a:endParaRPr lang="es-EC" sz="2000" b="1" dirty="0" smtClean="0"/>
          </a:p>
          <a:p>
            <a:pPr eaLnBrk="1" hangingPunct="1"/>
            <a:endParaRPr lang="es-EC" sz="2400" b="1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1 Título"/>
          <p:cNvSpPr>
            <a:spLocks noGrp="1"/>
          </p:cNvSpPr>
          <p:nvPr>
            <p:ph type="title" idx="4294967295"/>
          </p:nvPr>
        </p:nvSpPr>
        <p:spPr>
          <a:xfrm>
            <a:off x="683568" y="332656"/>
            <a:ext cx="7772400" cy="1143000"/>
          </a:xfrm>
        </p:spPr>
        <p:txBody>
          <a:bodyPr lIns="45720" rIns="45720"/>
          <a:lstStyle/>
          <a:p>
            <a:pPr eaLnBrk="1" hangingPunct="1"/>
            <a:r>
              <a:rPr lang="es-ES" dirty="0" smtClean="0">
                <a:solidFill>
                  <a:srgbClr val="990033"/>
                </a:solidFill>
              </a:rPr>
              <a:t>Ficha Técnica:</a:t>
            </a:r>
            <a:endParaRPr lang="es-EC" dirty="0" smtClean="0">
              <a:solidFill>
                <a:srgbClr val="990033"/>
              </a:solidFill>
            </a:endParaRPr>
          </a:p>
        </p:txBody>
      </p:sp>
      <p:sp>
        <p:nvSpPr>
          <p:cNvPr id="4099" name="2 Marcador de contenido"/>
          <p:cNvSpPr>
            <a:spLocks noGrp="1"/>
          </p:cNvSpPr>
          <p:nvPr>
            <p:ph idx="4294967295"/>
          </p:nvPr>
        </p:nvSpPr>
        <p:spPr>
          <a:xfrm>
            <a:off x="683568" y="404664"/>
            <a:ext cx="7772400" cy="5187280"/>
          </a:xfrm>
        </p:spPr>
        <p:txBody>
          <a:bodyPr/>
          <a:lstStyle/>
          <a:p>
            <a:pPr eaLnBrk="1" hangingPunct="1">
              <a:buNone/>
            </a:pPr>
            <a:endParaRPr lang="es-EC" b="1" dirty="0" smtClean="0"/>
          </a:p>
          <a:p>
            <a:pPr eaLnBrk="1" hangingPunct="1">
              <a:buNone/>
            </a:pPr>
            <a:endParaRPr lang="es-EC" sz="2400" b="1" dirty="0" smtClean="0"/>
          </a:p>
          <a:p>
            <a:pPr eaLnBrk="1" hangingPunct="1"/>
            <a:r>
              <a:rPr lang="es-EC" sz="2400" b="1" dirty="0" smtClean="0"/>
              <a:t>Período de Levantamiento: </a:t>
            </a:r>
            <a:r>
              <a:rPr lang="es-EC" sz="2400" dirty="0" smtClean="0"/>
              <a:t>Marzo-Abril 2011</a:t>
            </a:r>
          </a:p>
          <a:p>
            <a:pPr eaLnBrk="1" hangingPunct="1"/>
            <a:r>
              <a:rPr lang="es-EC" sz="2400" b="1" dirty="0" smtClean="0"/>
              <a:t>Unidad de análisis: </a:t>
            </a:r>
            <a:r>
              <a:rPr lang="es-EC" sz="2400" dirty="0" smtClean="0"/>
              <a:t>Establecimientos Económicos Visibles</a:t>
            </a:r>
          </a:p>
          <a:p>
            <a:pPr eaLnBrk="1" hangingPunct="1"/>
            <a:r>
              <a:rPr lang="es-EC" sz="2400" b="1" dirty="0" smtClean="0"/>
              <a:t>Cobertura: </a:t>
            </a:r>
            <a:r>
              <a:rPr lang="es-EC" sz="2400" dirty="0" smtClean="0"/>
              <a:t>23 provincias del Ecuador</a:t>
            </a:r>
          </a:p>
          <a:p>
            <a:pPr eaLnBrk="1" hangingPunct="1"/>
            <a:r>
              <a:rPr lang="es-EC" sz="2400" b="1" dirty="0" smtClean="0"/>
              <a:t>Universo: </a:t>
            </a:r>
            <a:r>
              <a:rPr lang="es-EC" sz="2400" dirty="0" smtClean="0"/>
              <a:t>Empadronamiento del Censo Económico 2010</a:t>
            </a:r>
          </a:p>
          <a:p>
            <a:pPr eaLnBrk="1" hangingPunct="1"/>
            <a:r>
              <a:rPr lang="es-EC" sz="2400" b="1" dirty="0" smtClean="0"/>
              <a:t>Muestreo: </a:t>
            </a:r>
            <a:r>
              <a:rPr lang="es-EC" sz="2400" dirty="0" smtClean="0"/>
              <a:t>Estratificado por actividad económica y provincia</a:t>
            </a:r>
          </a:p>
          <a:p>
            <a:pPr eaLnBrk="1" hangingPunct="1"/>
            <a:r>
              <a:rPr lang="es-EC" sz="2400" b="1" dirty="0" smtClean="0"/>
              <a:t>Unidad muestral: </a:t>
            </a:r>
            <a:r>
              <a:rPr lang="es-EC" sz="2400" dirty="0" smtClean="0"/>
              <a:t>Sector</a:t>
            </a:r>
          </a:p>
          <a:p>
            <a:pPr eaLnBrk="1" hangingPunct="1"/>
            <a:r>
              <a:rPr lang="es-EC" sz="2400" b="1" dirty="0" smtClean="0"/>
              <a:t>Financiamiento: </a:t>
            </a:r>
            <a:r>
              <a:rPr lang="es-EC" sz="2400" dirty="0" smtClean="0"/>
              <a:t>CENEC</a:t>
            </a:r>
          </a:p>
          <a:p>
            <a:pPr eaLnBrk="1" hangingPunct="1"/>
            <a:r>
              <a:rPr lang="es-EC" sz="2400" b="1" dirty="0" smtClean="0"/>
              <a:t>Responsable: </a:t>
            </a:r>
            <a:r>
              <a:rPr lang="es-EC" sz="2400" dirty="0" smtClean="0"/>
              <a:t>DECON</a:t>
            </a:r>
          </a:p>
          <a:p>
            <a:pPr eaLnBrk="1" hangingPunct="1"/>
            <a:endParaRPr lang="es-EC" sz="2400" b="1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1 Título"/>
          <p:cNvSpPr>
            <a:spLocks noGrp="1"/>
          </p:cNvSpPr>
          <p:nvPr>
            <p:ph type="title" idx="4294967295"/>
          </p:nvPr>
        </p:nvSpPr>
        <p:spPr>
          <a:xfrm>
            <a:off x="683568" y="332656"/>
            <a:ext cx="7772400" cy="1143000"/>
          </a:xfrm>
        </p:spPr>
        <p:txBody>
          <a:bodyPr lIns="45720" rIns="45720"/>
          <a:lstStyle/>
          <a:p>
            <a:pPr eaLnBrk="1" hangingPunct="1"/>
            <a:r>
              <a:rPr lang="es-ES" dirty="0" smtClean="0">
                <a:solidFill>
                  <a:srgbClr val="990033"/>
                </a:solidFill>
              </a:rPr>
              <a:t>Ficha Técnica:</a:t>
            </a:r>
            <a:endParaRPr lang="es-EC" dirty="0" smtClean="0">
              <a:solidFill>
                <a:srgbClr val="990033"/>
              </a:solidFill>
            </a:endParaRPr>
          </a:p>
        </p:txBody>
      </p:sp>
      <p:sp>
        <p:nvSpPr>
          <p:cNvPr id="4099" name="2 Marcador de contenido"/>
          <p:cNvSpPr>
            <a:spLocks noGrp="1"/>
          </p:cNvSpPr>
          <p:nvPr>
            <p:ph idx="4294967295"/>
          </p:nvPr>
        </p:nvSpPr>
        <p:spPr>
          <a:xfrm>
            <a:off x="685800" y="908720"/>
            <a:ext cx="7772400" cy="5187280"/>
          </a:xfrm>
        </p:spPr>
        <p:txBody>
          <a:bodyPr/>
          <a:lstStyle/>
          <a:p>
            <a:pPr eaLnBrk="1" hangingPunct="1">
              <a:buNone/>
            </a:pPr>
            <a:endParaRPr lang="es-EC" b="1" dirty="0" smtClean="0"/>
          </a:p>
          <a:p>
            <a:pPr eaLnBrk="1" hangingPunct="1"/>
            <a:r>
              <a:rPr lang="es-EC" b="1" dirty="0" smtClean="0"/>
              <a:t>Alcance geográfico:</a:t>
            </a:r>
          </a:p>
          <a:p>
            <a:pPr eaLnBrk="1" hangingPunct="1">
              <a:buFontTx/>
              <a:buNone/>
            </a:pPr>
            <a:r>
              <a:rPr lang="es-EC" dirty="0" smtClean="0"/>
              <a:t>	Se ha tomado una muestra a partir del marco muestral del Censo Económico de aproximadamente el 10%, a nivel de sector.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5856" y="4036606"/>
            <a:ext cx="2593082" cy="16608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1 Título"/>
          <p:cNvSpPr>
            <a:spLocks noGrp="1"/>
          </p:cNvSpPr>
          <p:nvPr>
            <p:ph type="title" idx="4294967295"/>
          </p:nvPr>
        </p:nvSpPr>
        <p:spPr>
          <a:xfrm>
            <a:off x="683568" y="332656"/>
            <a:ext cx="7772400" cy="1143000"/>
          </a:xfrm>
        </p:spPr>
        <p:txBody>
          <a:bodyPr lIns="45720" rIns="45720"/>
          <a:lstStyle/>
          <a:p>
            <a:pPr eaLnBrk="1" hangingPunct="1"/>
            <a:r>
              <a:rPr lang="es-ES" dirty="0" smtClean="0">
                <a:solidFill>
                  <a:srgbClr val="990033"/>
                </a:solidFill>
              </a:rPr>
              <a:t>Indicadores de Cobertura</a:t>
            </a:r>
            <a:endParaRPr lang="es-EC" dirty="0" smtClean="0">
              <a:solidFill>
                <a:srgbClr val="990033"/>
              </a:solidFill>
            </a:endParaRPr>
          </a:p>
        </p:txBody>
      </p:sp>
      <p:sp>
        <p:nvSpPr>
          <p:cNvPr id="4099" name="2 Marcador de contenido"/>
          <p:cNvSpPr>
            <a:spLocks noGrp="1"/>
          </p:cNvSpPr>
          <p:nvPr>
            <p:ph idx="4294967295"/>
          </p:nvPr>
        </p:nvSpPr>
        <p:spPr>
          <a:xfrm>
            <a:off x="683568" y="906016"/>
            <a:ext cx="7772400" cy="5187280"/>
          </a:xfrm>
        </p:spPr>
        <p:txBody>
          <a:bodyPr/>
          <a:lstStyle/>
          <a:p>
            <a:pPr eaLnBrk="1" hangingPunct="1">
              <a:buNone/>
            </a:pPr>
            <a:endParaRPr lang="es-EC" b="1" dirty="0" smtClean="0"/>
          </a:p>
          <a:p>
            <a:pPr eaLnBrk="1" hangingPunct="1"/>
            <a:r>
              <a:rPr lang="es-EC" b="1" dirty="0" smtClean="0"/>
              <a:t>A nivel Nacional:		</a:t>
            </a:r>
            <a:r>
              <a:rPr lang="es-EC" u="sng" dirty="0" smtClean="0"/>
              <a:t>118.33%</a:t>
            </a:r>
          </a:p>
          <a:p>
            <a:pPr eaLnBrk="1" hangingPunct="1"/>
            <a:r>
              <a:rPr lang="es-EC" b="1" dirty="0" smtClean="0"/>
              <a:t>A nivel de Regional:</a:t>
            </a:r>
          </a:p>
          <a:p>
            <a:pPr eaLnBrk="1" hangingPunct="1"/>
            <a:endParaRPr lang="es-EC" b="1" dirty="0" smtClean="0"/>
          </a:p>
          <a:p>
            <a:pPr eaLnBrk="1" hangingPunct="1"/>
            <a:endParaRPr lang="es-EC" b="1" dirty="0" smtClean="0"/>
          </a:p>
          <a:p>
            <a:pPr eaLnBrk="1" hangingPunct="1"/>
            <a:endParaRPr lang="es-EC" b="1" dirty="0" smtClean="0"/>
          </a:p>
          <a:p>
            <a:pPr eaLnBrk="1" hangingPunct="1"/>
            <a:endParaRPr lang="es-EC" sz="2400" dirty="0" smtClean="0"/>
          </a:p>
          <a:p>
            <a:pPr eaLnBrk="1" hangingPunct="1"/>
            <a:r>
              <a:rPr lang="es-EC" sz="2400" dirty="0" smtClean="0"/>
              <a:t>Se ha encontrado un 4.59% de nuevos establecimientos (año de constitución 2011), que no han sido tomados en cuenta para este análisis.</a:t>
            </a:r>
          </a:p>
          <a:p>
            <a:pPr eaLnBrk="1" hangingPunct="1">
              <a:buNone/>
            </a:pPr>
            <a:endParaRPr lang="es-EC" b="1" dirty="0" smtClean="0"/>
          </a:p>
          <a:p>
            <a:pPr eaLnBrk="1" hangingPunct="1">
              <a:buNone/>
            </a:pPr>
            <a:r>
              <a:rPr lang="es-EC" dirty="0" smtClean="0"/>
              <a:t> </a:t>
            </a:r>
          </a:p>
          <a:p>
            <a:pPr eaLnBrk="1" hangingPunct="1">
              <a:buNone/>
            </a:pPr>
            <a:r>
              <a:rPr lang="es-EC" b="1" dirty="0" smtClean="0"/>
              <a:t>	</a:t>
            </a:r>
            <a:endParaRPr lang="es-EC" b="1" u="sng" dirty="0" smtClean="0"/>
          </a:p>
          <a:p>
            <a:pPr eaLnBrk="1" hangingPunct="1">
              <a:buNone/>
            </a:pPr>
            <a:r>
              <a:rPr lang="es-EC" b="1" dirty="0" smtClean="0"/>
              <a:t>	</a:t>
            </a:r>
          </a:p>
          <a:p>
            <a:pPr eaLnBrk="1" hangingPunct="1">
              <a:buFontTx/>
              <a:buNone/>
            </a:pPr>
            <a:r>
              <a:rPr lang="es-EC" dirty="0" smtClean="0"/>
              <a:t>	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2996952"/>
            <a:ext cx="4229100" cy="145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2636912"/>
            <a:ext cx="2706613" cy="21141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8 Elipse"/>
          <p:cNvSpPr/>
          <p:nvPr/>
        </p:nvSpPr>
        <p:spPr bwMode="auto">
          <a:xfrm>
            <a:off x="4716016" y="4149080"/>
            <a:ext cx="936104" cy="288032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52" charset="-128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1 Título"/>
          <p:cNvSpPr>
            <a:spLocks noGrp="1"/>
          </p:cNvSpPr>
          <p:nvPr>
            <p:ph type="title" idx="4294967295"/>
          </p:nvPr>
        </p:nvSpPr>
        <p:spPr>
          <a:xfrm>
            <a:off x="683568" y="332656"/>
            <a:ext cx="7772400" cy="1143000"/>
          </a:xfrm>
        </p:spPr>
        <p:txBody>
          <a:bodyPr lIns="45720" rIns="45720"/>
          <a:lstStyle/>
          <a:p>
            <a:pPr eaLnBrk="1" hangingPunct="1"/>
            <a:r>
              <a:rPr lang="es-ES" dirty="0" smtClean="0">
                <a:solidFill>
                  <a:srgbClr val="990033"/>
                </a:solidFill>
              </a:rPr>
              <a:t>Indicadores de Cobertura</a:t>
            </a:r>
            <a:endParaRPr lang="es-EC" dirty="0" smtClean="0">
              <a:solidFill>
                <a:srgbClr val="990033"/>
              </a:solidFill>
            </a:endParaRPr>
          </a:p>
        </p:txBody>
      </p:sp>
      <p:sp>
        <p:nvSpPr>
          <p:cNvPr id="4099" name="2 Marcador de contenido"/>
          <p:cNvSpPr>
            <a:spLocks noGrp="1"/>
          </p:cNvSpPr>
          <p:nvPr>
            <p:ph idx="4294967295"/>
          </p:nvPr>
        </p:nvSpPr>
        <p:spPr>
          <a:xfrm>
            <a:off x="685800" y="908720"/>
            <a:ext cx="7772400" cy="5187280"/>
          </a:xfrm>
        </p:spPr>
        <p:txBody>
          <a:bodyPr/>
          <a:lstStyle/>
          <a:p>
            <a:pPr eaLnBrk="1" hangingPunct="1">
              <a:buNone/>
            </a:pPr>
            <a:endParaRPr lang="es-EC" b="1" dirty="0" smtClean="0"/>
          </a:p>
          <a:p>
            <a:pPr eaLnBrk="1" hangingPunct="1"/>
            <a:r>
              <a:rPr lang="es-EC" b="1" dirty="0" smtClean="0"/>
              <a:t>A nivel Provincial:		</a:t>
            </a:r>
            <a:endParaRPr lang="es-EC" u="sng" dirty="0" smtClean="0"/>
          </a:p>
          <a:p>
            <a:pPr eaLnBrk="1" hangingPunct="1"/>
            <a:endParaRPr lang="es-EC" b="1" dirty="0" smtClean="0"/>
          </a:p>
          <a:p>
            <a:pPr eaLnBrk="1" hangingPunct="1"/>
            <a:endParaRPr lang="es-EC" b="1" dirty="0" smtClean="0"/>
          </a:p>
          <a:p>
            <a:pPr eaLnBrk="1" hangingPunct="1"/>
            <a:endParaRPr lang="es-EC" b="1" dirty="0" smtClean="0"/>
          </a:p>
          <a:p>
            <a:pPr eaLnBrk="1" hangingPunct="1"/>
            <a:endParaRPr lang="es-EC" b="1" dirty="0" smtClean="0"/>
          </a:p>
          <a:p>
            <a:pPr eaLnBrk="1" hangingPunct="1"/>
            <a:endParaRPr lang="es-EC" sz="2400" dirty="0" smtClean="0"/>
          </a:p>
          <a:p>
            <a:pPr eaLnBrk="1" hangingPunct="1"/>
            <a:endParaRPr lang="es-EC" sz="2400" dirty="0" smtClean="0"/>
          </a:p>
          <a:p>
            <a:pPr eaLnBrk="1" hangingPunct="1">
              <a:buNone/>
            </a:pPr>
            <a:endParaRPr lang="es-EC" b="1" dirty="0" smtClean="0"/>
          </a:p>
          <a:p>
            <a:pPr eaLnBrk="1" hangingPunct="1">
              <a:buNone/>
            </a:pPr>
            <a:r>
              <a:rPr lang="es-EC" dirty="0" smtClean="0"/>
              <a:t> </a:t>
            </a:r>
          </a:p>
          <a:p>
            <a:pPr eaLnBrk="1" hangingPunct="1">
              <a:buNone/>
            </a:pPr>
            <a:r>
              <a:rPr lang="es-EC" b="1" dirty="0" smtClean="0"/>
              <a:t>	</a:t>
            </a:r>
            <a:endParaRPr lang="es-EC" b="1" u="sng" dirty="0" smtClean="0"/>
          </a:p>
          <a:p>
            <a:pPr eaLnBrk="1" hangingPunct="1">
              <a:buNone/>
            </a:pPr>
            <a:r>
              <a:rPr lang="es-EC" b="1" dirty="0" smtClean="0"/>
              <a:t>	</a:t>
            </a:r>
          </a:p>
          <a:p>
            <a:pPr eaLnBrk="1" hangingPunct="1">
              <a:buFontTx/>
              <a:buNone/>
            </a:pPr>
            <a:r>
              <a:rPr lang="es-EC" dirty="0" smtClean="0"/>
              <a:t>	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2636912"/>
            <a:ext cx="5760640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0275" y="2060848"/>
            <a:ext cx="2401565" cy="4418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1 Título"/>
          <p:cNvSpPr>
            <a:spLocks noGrp="1"/>
          </p:cNvSpPr>
          <p:nvPr>
            <p:ph type="title" idx="4294967295"/>
          </p:nvPr>
        </p:nvSpPr>
        <p:spPr>
          <a:xfrm>
            <a:off x="683568" y="332656"/>
            <a:ext cx="7772400" cy="1143000"/>
          </a:xfrm>
        </p:spPr>
        <p:txBody>
          <a:bodyPr lIns="45720" rIns="45720"/>
          <a:lstStyle/>
          <a:p>
            <a:pPr eaLnBrk="1" hangingPunct="1"/>
            <a:r>
              <a:rPr lang="es-ES" dirty="0" smtClean="0">
                <a:solidFill>
                  <a:srgbClr val="990033"/>
                </a:solidFill>
              </a:rPr>
              <a:t>Indicadores de Calidad</a:t>
            </a:r>
            <a:endParaRPr lang="es-EC" dirty="0" smtClean="0">
              <a:solidFill>
                <a:srgbClr val="990033"/>
              </a:solidFill>
            </a:endParaRPr>
          </a:p>
        </p:txBody>
      </p:sp>
      <p:sp>
        <p:nvSpPr>
          <p:cNvPr id="4099" name="2 Marcador de contenido"/>
          <p:cNvSpPr>
            <a:spLocks noGrp="1"/>
          </p:cNvSpPr>
          <p:nvPr>
            <p:ph idx="4294967295"/>
          </p:nvPr>
        </p:nvSpPr>
        <p:spPr>
          <a:xfrm>
            <a:off x="683568" y="906016"/>
            <a:ext cx="7772400" cy="5187280"/>
          </a:xfrm>
        </p:spPr>
        <p:txBody>
          <a:bodyPr/>
          <a:lstStyle/>
          <a:p>
            <a:pPr eaLnBrk="1" hangingPunct="1">
              <a:buNone/>
            </a:pPr>
            <a:endParaRPr lang="es-EC" b="1" dirty="0" smtClean="0"/>
          </a:p>
          <a:p>
            <a:pPr eaLnBrk="1" hangingPunct="1"/>
            <a:endParaRPr lang="es-EC" b="1" dirty="0" smtClean="0"/>
          </a:p>
          <a:p>
            <a:pPr eaLnBrk="1" hangingPunct="1"/>
            <a:r>
              <a:rPr lang="es-EC" b="1" dirty="0" smtClean="0"/>
              <a:t>Personal Ocupado:		</a:t>
            </a:r>
            <a:r>
              <a:rPr lang="es-EC" u="sng" dirty="0" smtClean="0"/>
              <a:t>76.37%</a:t>
            </a:r>
          </a:p>
          <a:p>
            <a:pPr eaLnBrk="1" hangingPunct="1"/>
            <a:endParaRPr lang="es-EC" b="1" dirty="0" smtClean="0"/>
          </a:p>
          <a:p>
            <a:pPr eaLnBrk="1" hangingPunct="1"/>
            <a:r>
              <a:rPr lang="es-EC" b="1" dirty="0" smtClean="0"/>
              <a:t>Registros Contables:		</a:t>
            </a:r>
            <a:r>
              <a:rPr lang="es-EC" u="sng" dirty="0" smtClean="0"/>
              <a:t>73.10%</a:t>
            </a:r>
          </a:p>
          <a:p>
            <a:pPr eaLnBrk="1" hangingPunct="1"/>
            <a:endParaRPr lang="es-EC" b="1" dirty="0" smtClean="0"/>
          </a:p>
          <a:p>
            <a:pPr eaLnBrk="1" hangingPunct="1"/>
            <a:r>
              <a:rPr lang="es-EC" b="1" dirty="0" smtClean="0"/>
              <a:t>Financiamiento:		        </a:t>
            </a:r>
            <a:r>
              <a:rPr lang="es-EC" u="sng" dirty="0" smtClean="0"/>
              <a:t>61.05%</a:t>
            </a:r>
          </a:p>
          <a:p>
            <a:pPr eaLnBrk="1" hangingPunct="1"/>
            <a:endParaRPr lang="es-EC" b="1" dirty="0" smtClean="0"/>
          </a:p>
          <a:p>
            <a:pPr eaLnBrk="1" hangingPunct="1"/>
            <a:endParaRPr lang="es-EC" b="1" dirty="0" smtClean="0"/>
          </a:p>
          <a:p>
            <a:pPr eaLnBrk="1" hangingPunct="1"/>
            <a:endParaRPr lang="es-EC" b="1" dirty="0" smtClean="0"/>
          </a:p>
          <a:p>
            <a:pPr eaLnBrk="1" hangingPunct="1"/>
            <a:endParaRPr lang="es-EC" sz="2400" dirty="0" smtClean="0"/>
          </a:p>
          <a:p>
            <a:pPr eaLnBrk="1" hangingPunct="1">
              <a:buNone/>
            </a:pPr>
            <a:endParaRPr lang="es-EC" b="1" dirty="0" smtClean="0"/>
          </a:p>
          <a:p>
            <a:pPr eaLnBrk="1" hangingPunct="1">
              <a:buNone/>
            </a:pPr>
            <a:r>
              <a:rPr lang="es-EC" dirty="0" smtClean="0"/>
              <a:t> </a:t>
            </a:r>
          </a:p>
          <a:p>
            <a:pPr eaLnBrk="1" hangingPunct="1">
              <a:buNone/>
            </a:pPr>
            <a:r>
              <a:rPr lang="es-EC" b="1" dirty="0" smtClean="0"/>
              <a:t>	</a:t>
            </a:r>
            <a:endParaRPr lang="es-EC" b="1" u="sng" dirty="0" smtClean="0"/>
          </a:p>
          <a:p>
            <a:pPr eaLnBrk="1" hangingPunct="1">
              <a:buNone/>
            </a:pPr>
            <a:r>
              <a:rPr lang="es-EC" b="1" dirty="0" smtClean="0"/>
              <a:t>	</a:t>
            </a:r>
          </a:p>
          <a:p>
            <a:pPr eaLnBrk="1" hangingPunct="1">
              <a:buFontTx/>
              <a:buNone/>
            </a:pPr>
            <a:r>
              <a:rPr lang="es-EC" dirty="0" smtClean="0"/>
              <a:t>	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52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52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2326</TotalTime>
  <Words>91</Words>
  <Application>Microsoft Office PowerPoint</Application>
  <PresentationFormat>Presentación en pantalla (4:3)</PresentationFormat>
  <Paragraphs>77</Paragraphs>
  <Slides>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7</vt:i4>
      </vt:variant>
    </vt:vector>
  </HeadingPairs>
  <TitlesOfParts>
    <vt:vector size="8" baseType="lpstr">
      <vt:lpstr>Blank Presentation</vt:lpstr>
      <vt:lpstr>Encuesta Post-Censal CENEC</vt:lpstr>
      <vt:lpstr>Encuesta Post-Censal CENEC</vt:lpstr>
      <vt:lpstr>Ficha Técnica:</vt:lpstr>
      <vt:lpstr>Ficha Técnica:</vt:lpstr>
      <vt:lpstr>Indicadores de Cobertura</vt:lpstr>
      <vt:lpstr>Indicadores de Cobertura</vt:lpstr>
      <vt:lpstr>Indicadores de Calidad</vt:lpstr>
    </vt:vector>
  </TitlesOfParts>
  <Company>....... User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....... User</dc:creator>
  <cp:lastModifiedBy>jgomez</cp:lastModifiedBy>
  <cp:revision>158</cp:revision>
  <dcterms:created xsi:type="dcterms:W3CDTF">2007-11-26T18:20:18Z</dcterms:created>
  <dcterms:modified xsi:type="dcterms:W3CDTF">2012-01-27T16:43:06Z</dcterms:modified>
</cp:coreProperties>
</file>